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1"/>
  </p:notesMasterIdLst>
  <p:sldIdLst>
    <p:sldId id="256" r:id="rId2"/>
    <p:sldId id="263" r:id="rId3"/>
    <p:sldId id="257" r:id="rId4"/>
    <p:sldId id="260" r:id="rId5"/>
    <p:sldId id="264" r:id="rId6"/>
    <p:sldId id="268" r:id="rId7"/>
    <p:sldId id="269" r:id="rId8"/>
    <p:sldId id="265" r:id="rId9"/>
    <p:sldId id="266" r:id="rId10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C70777"/>
    <a:srgbClr val="B99E9D"/>
    <a:srgbClr val="F7A600"/>
    <a:srgbClr val="C8D400"/>
    <a:srgbClr val="766F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504" autoAdjust="0"/>
    <p:restoredTop sz="86447" autoAdjust="0"/>
  </p:normalViewPr>
  <p:slideViewPr>
    <p:cSldViewPr>
      <p:cViewPr varScale="1">
        <p:scale>
          <a:sx n="111" d="100"/>
          <a:sy n="111" d="100"/>
        </p:scale>
        <p:origin x="150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86E791-C9C7-4DB0-BAC3-0680B4F48869}" type="datetimeFigureOut">
              <a:rPr lang="fr-FR" smtClean="0"/>
              <a:pPr/>
              <a:t>29/09/2026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F361C4-6048-4E73-9289-23F6BF87006D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016995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blipFill dpi="0" rotWithShape="1">
          <a:blip r:embed="rId2" cstate="print"/>
          <a:srcRect/>
          <a:stretch>
            <a:fillRect l="-34000" r="-3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orme libre 14"/>
          <p:cNvSpPr/>
          <p:nvPr userDrawn="1"/>
        </p:nvSpPr>
        <p:spPr>
          <a:xfrm>
            <a:off x="-19050" y="5143500"/>
            <a:ext cx="9153525" cy="1714500"/>
          </a:xfrm>
          <a:custGeom>
            <a:avLst/>
            <a:gdLst>
              <a:gd name="connsiteX0" fmla="*/ 19050 w 9153525"/>
              <a:gd name="connsiteY0" fmla="*/ 714375 h 1714500"/>
              <a:gd name="connsiteX1" fmla="*/ 9153525 w 9153525"/>
              <a:gd name="connsiteY1" fmla="*/ 0 h 1714500"/>
              <a:gd name="connsiteX2" fmla="*/ 9153525 w 9153525"/>
              <a:gd name="connsiteY2" fmla="*/ 1714500 h 1714500"/>
              <a:gd name="connsiteX3" fmla="*/ 0 w 9153525"/>
              <a:gd name="connsiteY3" fmla="*/ 1714500 h 1714500"/>
              <a:gd name="connsiteX4" fmla="*/ 19050 w 9153525"/>
              <a:gd name="connsiteY4" fmla="*/ 714375 h 1714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3525" h="1714500">
                <a:moveTo>
                  <a:pt x="19050" y="714375"/>
                </a:moveTo>
                <a:lnTo>
                  <a:pt x="9153525" y="0"/>
                </a:lnTo>
                <a:lnTo>
                  <a:pt x="9153525" y="1714500"/>
                </a:lnTo>
                <a:lnTo>
                  <a:pt x="0" y="1714500"/>
                </a:lnTo>
                <a:lnTo>
                  <a:pt x="19050" y="71437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3568" y="1628800"/>
            <a:ext cx="7772400" cy="1470025"/>
          </a:xfrm>
          <a:solidFill>
            <a:srgbClr val="C70777">
              <a:alpha val="50000"/>
            </a:srgbClr>
          </a:solidFill>
        </p:spPr>
        <p:txBody>
          <a:bodyPr/>
          <a:lstStyle>
            <a:lvl1pPr>
              <a:defRPr b="1"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403648" y="34290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/>
              <a:t>Cliquez pour modifier le style des sous-titres du masque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6ABD7-5CA3-478A-978C-903494C833BF}" type="slidenum">
              <a:rPr lang="fr-FR" smtClean="0"/>
              <a:pPr/>
              <a:t>‹N°›</a:t>
            </a:fld>
            <a:endParaRPr lang="fr-FR"/>
          </a:p>
        </p:txBody>
      </p:sp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3" cstate="print"/>
          <a:srcRect l="4426" t="24113" r="18204" b="25000"/>
          <a:stretch>
            <a:fillRect/>
          </a:stretch>
        </p:blipFill>
        <p:spPr bwMode="auto">
          <a:xfrm>
            <a:off x="6551712" y="5445224"/>
            <a:ext cx="2592288" cy="12787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2" name="Connecteur droit 11"/>
          <p:cNvCxnSpPr/>
          <p:nvPr userDrawn="1"/>
        </p:nvCxnSpPr>
        <p:spPr>
          <a:xfrm>
            <a:off x="251520" y="6165304"/>
            <a:ext cx="0" cy="432048"/>
          </a:xfrm>
          <a:prstGeom prst="line">
            <a:avLst/>
          </a:prstGeom>
          <a:ln>
            <a:solidFill>
              <a:srgbClr val="766F6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ZoneTexte 13"/>
          <p:cNvSpPr txBox="1"/>
          <p:nvPr userDrawn="1"/>
        </p:nvSpPr>
        <p:spPr>
          <a:xfrm>
            <a:off x="251520" y="6135687"/>
            <a:ext cx="1800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>
                <a:solidFill>
                  <a:srgbClr val="766F6C"/>
                </a:solidFill>
                <a:latin typeface="Arial" pitchFamily="34" charset="0"/>
                <a:cs typeface="Arial" pitchFamily="34" charset="0"/>
              </a:rPr>
              <a:t>1601 Boulevard des Justes</a:t>
            </a:r>
          </a:p>
          <a:p>
            <a:r>
              <a:rPr lang="fr-FR" sz="800" dirty="0">
                <a:solidFill>
                  <a:srgbClr val="766F6C"/>
                </a:solidFill>
                <a:latin typeface="Arial" pitchFamily="34" charset="0"/>
                <a:cs typeface="Arial" pitchFamily="34" charset="0"/>
              </a:rPr>
              <a:t>BP 339 –</a:t>
            </a:r>
            <a:r>
              <a:rPr lang="fr-FR" sz="800" baseline="0" dirty="0">
                <a:solidFill>
                  <a:srgbClr val="766F6C"/>
                </a:solidFill>
                <a:latin typeface="Arial" pitchFamily="34" charset="0"/>
                <a:cs typeface="Arial" pitchFamily="34" charset="0"/>
              </a:rPr>
              <a:t> 62107 Calais cedex</a:t>
            </a:r>
          </a:p>
          <a:p>
            <a:r>
              <a:rPr lang="fr-FR" sz="800" b="1" baseline="0" dirty="0">
                <a:solidFill>
                  <a:srgbClr val="C70777"/>
                </a:solidFill>
                <a:latin typeface="Arial" pitchFamily="34" charset="0"/>
                <a:cs typeface="Arial" pitchFamily="34" charset="0"/>
              </a:rPr>
              <a:t>www.ch-calais.fr</a:t>
            </a:r>
            <a:endParaRPr lang="fr-FR" sz="800" b="1" dirty="0">
              <a:solidFill>
                <a:srgbClr val="C70777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Forme libre 12"/>
          <p:cNvSpPr/>
          <p:nvPr userDrawn="1"/>
        </p:nvSpPr>
        <p:spPr>
          <a:xfrm>
            <a:off x="-9525" y="-9525"/>
            <a:ext cx="9153525" cy="1343025"/>
          </a:xfrm>
          <a:custGeom>
            <a:avLst/>
            <a:gdLst>
              <a:gd name="connsiteX0" fmla="*/ 0 w 9153525"/>
              <a:gd name="connsiteY0" fmla="*/ 0 h 1343025"/>
              <a:gd name="connsiteX1" fmla="*/ 0 w 9153525"/>
              <a:gd name="connsiteY1" fmla="*/ 457200 h 1343025"/>
              <a:gd name="connsiteX2" fmla="*/ 9153525 w 9153525"/>
              <a:gd name="connsiteY2" fmla="*/ 1343025 h 1343025"/>
              <a:gd name="connsiteX3" fmla="*/ 9153525 w 9153525"/>
              <a:gd name="connsiteY3" fmla="*/ 0 h 1343025"/>
              <a:gd name="connsiteX4" fmla="*/ 0 w 9153525"/>
              <a:gd name="connsiteY4" fmla="*/ 0 h 1343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3525" h="1343025">
                <a:moveTo>
                  <a:pt x="0" y="0"/>
                </a:moveTo>
                <a:lnTo>
                  <a:pt x="0" y="457200"/>
                </a:lnTo>
                <a:lnTo>
                  <a:pt x="9153525" y="1343025"/>
                </a:lnTo>
                <a:lnTo>
                  <a:pt x="9153525" y="0"/>
                </a:lnTo>
                <a:lnTo>
                  <a:pt x="0" y="0"/>
                </a:lnTo>
                <a:close/>
              </a:path>
            </a:pathLst>
          </a:custGeom>
          <a:solidFill>
            <a:srgbClr val="C70777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rme libre 8"/>
          <p:cNvSpPr/>
          <p:nvPr userDrawn="1"/>
        </p:nvSpPr>
        <p:spPr>
          <a:xfrm>
            <a:off x="-19050" y="5143500"/>
            <a:ext cx="9163050" cy="1714500"/>
          </a:xfrm>
          <a:custGeom>
            <a:avLst/>
            <a:gdLst>
              <a:gd name="connsiteX0" fmla="*/ 19050 w 9153525"/>
              <a:gd name="connsiteY0" fmla="*/ 714375 h 1714500"/>
              <a:gd name="connsiteX1" fmla="*/ 9153525 w 9153525"/>
              <a:gd name="connsiteY1" fmla="*/ 0 h 1714500"/>
              <a:gd name="connsiteX2" fmla="*/ 9153525 w 9153525"/>
              <a:gd name="connsiteY2" fmla="*/ 1714500 h 1714500"/>
              <a:gd name="connsiteX3" fmla="*/ 0 w 9153525"/>
              <a:gd name="connsiteY3" fmla="*/ 1714500 h 1714500"/>
              <a:gd name="connsiteX4" fmla="*/ 19050 w 9153525"/>
              <a:gd name="connsiteY4" fmla="*/ 714375 h 1714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3525" h="1714500">
                <a:moveTo>
                  <a:pt x="19050" y="714375"/>
                </a:moveTo>
                <a:lnTo>
                  <a:pt x="9153525" y="0"/>
                </a:lnTo>
                <a:lnTo>
                  <a:pt x="9153525" y="1714500"/>
                </a:lnTo>
                <a:lnTo>
                  <a:pt x="0" y="1714500"/>
                </a:lnTo>
                <a:lnTo>
                  <a:pt x="19050" y="714375"/>
                </a:lnTo>
                <a:close/>
              </a:path>
            </a:pathLst>
          </a:custGeom>
          <a:solidFill>
            <a:srgbClr val="C707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548680"/>
            <a:ext cx="8229600" cy="4525963"/>
          </a:xfr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  <a:lvl2pPr>
              <a:defRPr>
                <a:latin typeface="Arial" pitchFamily="34" charset="0"/>
                <a:cs typeface="Arial" pitchFamily="34" charset="0"/>
              </a:defRPr>
            </a:lvl2pPr>
            <a:lvl3pPr>
              <a:defRPr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2133600" cy="365125"/>
          </a:xfrm>
        </p:spPr>
        <p:txBody>
          <a:bodyPr/>
          <a:lstStyle/>
          <a:p>
            <a:fld id="{7DD2319F-4C54-4328-A0B0-5A08F5C7EA13}" type="datetime1">
              <a:rPr lang="fr-FR" smtClean="0"/>
              <a:pPr/>
              <a:t>29/09/2026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7812360" y="0"/>
            <a:ext cx="1331640" cy="365125"/>
          </a:xfrm>
        </p:spPr>
        <p:txBody>
          <a:bodyPr/>
          <a:lstStyle>
            <a:lvl1pPr>
              <a:defRPr>
                <a:solidFill>
                  <a:srgbClr val="C70777"/>
                </a:solidFill>
              </a:defRPr>
            </a:lvl1pPr>
          </a:lstStyle>
          <a:p>
            <a:pPr algn="r"/>
            <a:r>
              <a:rPr lang="fr-FR" dirty="0"/>
              <a:t>Pôle Administratif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1B6ABD7-5CA3-478A-978C-903494C833BF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5958408"/>
            <a:ext cx="6516216" cy="78296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pic>
        <p:nvPicPr>
          <p:cNvPr id="1026" name="Picture 2" descr="M:\stage lucile\Stage Lucile\CHC-blanc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5373216"/>
            <a:ext cx="2417540" cy="99977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rme libre 8"/>
          <p:cNvSpPr/>
          <p:nvPr userDrawn="1"/>
        </p:nvSpPr>
        <p:spPr>
          <a:xfrm>
            <a:off x="-19050" y="5143500"/>
            <a:ext cx="9163050" cy="1714500"/>
          </a:xfrm>
          <a:custGeom>
            <a:avLst/>
            <a:gdLst>
              <a:gd name="connsiteX0" fmla="*/ 19050 w 9153525"/>
              <a:gd name="connsiteY0" fmla="*/ 714375 h 1714500"/>
              <a:gd name="connsiteX1" fmla="*/ 9153525 w 9153525"/>
              <a:gd name="connsiteY1" fmla="*/ 0 h 1714500"/>
              <a:gd name="connsiteX2" fmla="*/ 9153525 w 9153525"/>
              <a:gd name="connsiteY2" fmla="*/ 1714500 h 1714500"/>
              <a:gd name="connsiteX3" fmla="*/ 0 w 9153525"/>
              <a:gd name="connsiteY3" fmla="*/ 1714500 h 1714500"/>
              <a:gd name="connsiteX4" fmla="*/ 19050 w 9153525"/>
              <a:gd name="connsiteY4" fmla="*/ 714375 h 1714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3525" h="1714500">
                <a:moveTo>
                  <a:pt x="19050" y="714375"/>
                </a:moveTo>
                <a:lnTo>
                  <a:pt x="9153525" y="0"/>
                </a:lnTo>
                <a:lnTo>
                  <a:pt x="9153525" y="1714500"/>
                </a:lnTo>
                <a:lnTo>
                  <a:pt x="0" y="1714500"/>
                </a:lnTo>
                <a:lnTo>
                  <a:pt x="19050" y="714375"/>
                </a:lnTo>
                <a:close/>
              </a:path>
            </a:pathLst>
          </a:custGeom>
          <a:solidFill>
            <a:srgbClr val="C707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3568" y="234888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83568" y="836712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7812360" y="0"/>
            <a:ext cx="1331640" cy="365125"/>
          </a:xfrm>
        </p:spPr>
        <p:txBody>
          <a:bodyPr/>
          <a:lstStyle>
            <a:lvl1pPr>
              <a:defRPr>
                <a:solidFill>
                  <a:srgbClr val="C70777"/>
                </a:solidFill>
              </a:defRPr>
            </a:lvl1pPr>
          </a:lstStyle>
          <a:p>
            <a:pPr algn="r"/>
            <a:r>
              <a:rPr lang="fr-FR" dirty="0"/>
              <a:t>Pôle Administratif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1B6ABD7-5CA3-478A-978C-903494C833BF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Picture 2" descr="M:\stage lucile\Stage Lucile\CHC-blanc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5373216"/>
            <a:ext cx="2417540" cy="99977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rme libre 9"/>
          <p:cNvSpPr/>
          <p:nvPr userDrawn="1"/>
        </p:nvSpPr>
        <p:spPr>
          <a:xfrm>
            <a:off x="-19050" y="5143500"/>
            <a:ext cx="9163050" cy="1714500"/>
          </a:xfrm>
          <a:custGeom>
            <a:avLst/>
            <a:gdLst>
              <a:gd name="connsiteX0" fmla="*/ 19050 w 9153525"/>
              <a:gd name="connsiteY0" fmla="*/ 714375 h 1714500"/>
              <a:gd name="connsiteX1" fmla="*/ 9153525 w 9153525"/>
              <a:gd name="connsiteY1" fmla="*/ 0 h 1714500"/>
              <a:gd name="connsiteX2" fmla="*/ 9153525 w 9153525"/>
              <a:gd name="connsiteY2" fmla="*/ 1714500 h 1714500"/>
              <a:gd name="connsiteX3" fmla="*/ 0 w 9153525"/>
              <a:gd name="connsiteY3" fmla="*/ 1714500 h 1714500"/>
              <a:gd name="connsiteX4" fmla="*/ 19050 w 9153525"/>
              <a:gd name="connsiteY4" fmla="*/ 714375 h 1714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3525" h="1714500">
                <a:moveTo>
                  <a:pt x="19050" y="714375"/>
                </a:moveTo>
                <a:lnTo>
                  <a:pt x="9153525" y="0"/>
                </a:lnTo>
                <a:lnTo>
                  <a:pt x="9153525" y="1714500"/>
                </a:lnTo>
                <a:lnTo>
                  <a:pt x="0" y="1714500"/>
                </a:lnTo>
                <a:lnTo>
                  <a:pt x="19050" y="714375"/>
                </a:lnTo>
                <a:close/>
              </a:path>
            </a:pathLst>
          </a:custGeom>
          <a:solidFill>
            <a:srgbClr val="C707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5877272"/>
            <a:ext cx="6372200" cy="864096"/>
          </a:xfrm>
        </p:spPr>
        <p:txBody>
          <a:bodyPr/>
          <a:lstStyle>
            <a:lvl1pPr algn="l">
              <a:defRPr>
                <a:solidFill>
                  <a:srgbClr val="FFFFFF"/>
                </a:solidFill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95536" y="54868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4008" y="54868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7812360" y="0"/>
            <a:ext cx="1331640" cy="365125"/>
          </a:xfrm>
        </p:spPr>
        <p:txBody>
          <a:bodyPr/>
          <a:lstStyle>
            <a:lvl1pPr>
              <a:defRPr>
                <a:solidFill>
                  <a:srgbClr val="C70777"/>
                </a:solidFill>
              </a:defRPr>
            </a:lvl1pPr>
          </a:lstStyle>
          <a:p>
            <a:pPr algn="r"/>
            <a:r>
              <a:rPr lang="fr-FR" dirty="0"/>
              <a:t>Pôle Administratif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1B6ABD7-5CA3-478A-978C-903494C833BF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1" name="Picture 2" descr="M:\stage lucile\Stage Lucile\CHC-blanc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5373216"/>
            <a:ext cx="2417540" cy="99977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orme libre 11"/>
          <p:cNvSpPr/>
          <p:nvPr userDrawn="1"/>
        </p:nvSpPr>
        <p:spPr>
          <a:xfrm>
            <a:off x="-19050" y="5143500"/>
            <a:ext cx="9163050" cy="1714500"/>
          </a:xfrm>
          <a:custGeom>
            <a:avLst/>
            <a:gdLst>
              <a:gd name="connsiteX0" fmla="*/ 19050 w 9153525"/>
              <a:gd name="connsiteY0" fmla="*/ 714375 h 1714500"/>
              <a:gd name="connsiteX1" fmla="*/ 9153525 w 9153525"/>
              <a:gd name="connsiteY1" fmla="*/ 0 h 1714500"/>
              <a:gd name="connsiteX2" fmla="*/ 9153525 w 9153525"/>
              <a:gd name="connsiteY2" fmla="*/ 1714500 h 1714500"/>
              <a:gd name="connsiteX3" fmla="*/ 0 w 9153525"/>
              <a:gd name="connsiteY3" fmla="*/ 1714500 h 1714500"/>
              <a:gd name="connsiteX4" fmla="*/ 19050 w 9153525"/>
              <a:gd name="connsiteY4" fmla="*/ 714375 h 1714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3525" h="1714500">
                <a:moveTo>
                  <a:pt x="19050" y="714375"/>
                </a:moveTo>
                <a:lnTo>
                  <a:pt x="9153525" y="0"/>
                </a:lnTo>
                <a:lnTo>
                  <a:pt x="9153525" y="1714500"/>
                </a:lnTo>
                <a:lnTo>
                  <a:pt x="0" y="1714500"/>
                </a:lnTo>
                <a:lnTo>
                  <a:pt x="19050" y="714375"/>
                </a:lnTo>
                <a:close/>
              </a:path>
            </a:pathLst>
          </a:custGeom>
          <a:solidFill>
            <a:srgbClr val="C707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5877272"/>
            <a:ext cx="6228184" cy="864096"/>
          </a:xfrm>
        </p:spPr>
        <p:txBody>
          <a:bodyPr/>
          <a:lstStyle>
            <a:lvl1pPr algn="l">
              <a:defRPr>
                <a:solidFill>
                  <a:srgbClr val="FFFFFF"/>
                </a:solidFill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67544" y="54868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7544" y="1196752"/>
            <a:ext cx="4040188" cy="388843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4008" y="54868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4008" y="1196752"/>
            <a:ext cx="4041775" cy="388843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7812360" y="0"/>
            <a:ext cx="1331640" cy="365125"/>
          </a:xfrm>
        </p:spPr>
        <p:txBody>
          <a:bodyPr/>
          <a:lstStyle>
            <a:lvl1pPr>
              <a:defRPr>
                <a:solidFill>
                  <a:srgbClr val="C70777"/>
                </a:solidFill>
              </a:defRPr>
            </a:lvl1pPr>
          </a:lstStyle>
          <a:p>
            <a:pPr algn="r"/>
            <a:r>
              <a:rPr lang="fr-FR" dirty="0"/>
              <a:t>Pôle Administratif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1B6ABD7-5CA3-478A-978C-903494C833BF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3" name="Picture 2" descr="M:\stage lucile\Stage Lucile\CHC-blanc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5373216"/>
            <a:ext cx="2417540" cy="99977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rme libre 7"/>
          <p:cNvSpPr/>
          <p:nvPr userDrawn="1"/>
        </p:nvSpPr>
        <p:spPr>
          <a:xfrm>
            <a:off x="-19050" y="5143500"/>
            <a:ext cx="9163050" cy="1714500"/>
          </a:xfrm>
          <a:custGeom>
            <a:avLst/>
            <a:gdLst>
              <a:gd name="connsiteX0" fmla="*/ 19050 w 9153525"/>
              <a:gd name="connsiteY0" fmla="*/ 714375 h 1714500"/>
              <a:gd name="connsiteX1" fmla="*/ 9153525 w 9153525"/>
              <a:gd name="connsiteY1" fmla="*/ 0 h 1714500"/>
              <a:gd name="connsiteX2" fmla="*/ 9153525 w 9153525"/>
              <a:gd name="connsiteY2" fmla="*/ 1714500 h 1714500"/>
              <a:gd name="connsiteX3" fmla="*/ 0 w 9153525"/>
              <a:gd name="connsiteY3" fmla="*/ 1714500 h 1714500"/>
              <a:gd name="connsiteX4" fmla="*/ 19050 w 9153525"/>
              <a:gd name="connsiteY4" fmla="*/ 714375 h 1714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3525" h="1714500">
                <a:moveTo>
                  <a:pt x="19050" y="714375"/>
                </a:moveTo>
                <a:lnTo>
                  <a:pt x="9153525" y="0"/>
                </a:lnTo>
                <a:lnTo>
                  <a:pt x="9153525" y="1714500"/>
                </a:lnTo>
                <a:lnTo>
                  <a:pt x="0" y="1714500"/>
                </a:lnTo>
                <a:lnTo>
                  <a:pt x="19050" y="714375"/>
                </a:lnTo>
                <a:close/>
              </a:path>
            </a:pathLst>
          </a:custGeom>
          <a:solidFill>
            <a:srgbClr val="C707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5949280"/>
            <a:ext cx="6372200" cy="792088"/>
          </a:xfrm>
        </p:spPr>
        <p:txBody>
          <a:bodyPr/>
          <a:lstStyle>
            <a:lvl1pPr algn="l">
              <a:defRPr>
                <a:solidFill>
                  <a:srgbClr val="FFFFFF"/>
                </a:solidFill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7812360" y="0"/>
            <a:ext cx="1331640" cy="365125"/>
          </a:xfrm>
          <a:solidFill>
            <a:schemeClr val="bg1"/>
          </a:solidFill>
        </p:spPr>
        <p:txBody>
          <a:bodyPr/>
          <a:lstStyle>
            <a:lvl1pPr>
              <a:defRPr>
                <a:solidFill>
                  <a:srgbClr val="C70777"/>
                </a:solidFill>
              </a:defRPr>
            </a:lvl1pPr>
          </a:lstStyle>
          <a:p>
            <a:pPr algn="r"/>
            <a:r>
              <a:rPr lang="fr-FR" dirty="0"/>
              <a:t>Pôle Administratif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1B6ABD7-5CA3-478A-978C-903494C833BF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9" name="Picture 2" descr="M:\stage lucile\Stage Lucile\CHC-blanc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5373216"/>
            <a:ext cx="2417540" cy="99977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/>
          <p:nvPr userDrawn="1"/>
        </p:nvSpPr>
        <p:spPr>
          <a:xfrm>
            <a:off x="-19050" y="5143500"/>
            <a:ext cx="9163050" cy="1714500"/>
          </a:xfrm>
          <a:custGeom>
            <a:avLst/>
            <a:gdLst>
              <a:gd name="connsiteX0" fmla="*/ 19050 w 9153525"/>
              <a:gd name="connsiteY0" fmla="*/ 714375 h 1714500"/>
              <a:gd name="connsiteX1" fmla="*/ 9153525 w 9153525"/>
              <a:gd name="connsiteY1" fmla="*/ 0 h 1714500"/>
              <a:gd name="connsiteX2" fmla="*/ 9153525 w 9153525"/>
              <a:gd name="connsiteY2" fmla="*/ 1714500 h 1714500"/>
              <a:gd name="connsiteX3" fmla="*/ 0 w 9153525"/>
              <a:gd name="connsiteY3" fmla="*/ 1714500 h 1714500"/>
              <a:gd name="connsiteX4" fmla="*/ 19050 w 9153525"/>
              <a:gd name="connsiteY4" fmla="*/ 714375 h 1714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3525" h="1714500">
                <a:moveTo>
                  <a:pt x="19050" y="714375"/>
                </a:moveTo>
                <a:lnTo>
                  <a:pt x="9153525" y="0"/>
                </a:lnTo>
                <a:lnTo>
                  <a:pt x="9153525" y="1714500"/>
                </a:lnTo>
                <a:lnTo>
                  <a:pt x="0" y="1714500"/>
                </a:lnTo>
                <a:lnTo>
                  <a:pt x="19050" y="714375"/>
                </a:lnTo>
                <a:close/>
              </a:path>
            </a:pathLst>
          </a:custGeom>
          <a:solidFill>
            <a:srgbClr val="C707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7812360" y="0"/>
            <a:ext cx="1331640" cy="365125"/>
          </a:xfrm>
        </p:spPr>
        <p:txBody>
          <a:bodyPr/>
          <a:lstStyle>
            <a:lvl1pPr>
              <a:defRPr>
                <a:solidFill>
                  <a:srgbClr val="C70777"/>
                </a:solidFill>
              </a:defRPr>
            </a:lvl1pPr>
          </a:lstStyle>
          <a:p>
            <a:pPr algn="r"/>
            <a:r>
              <a:rPr lang="fr-FR" dirty="0"/>
              <a:t>Pôle Administratif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1B6ABD7-5CA3-478A-978C-903494C833BF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8" name="Picture 2" descr="M:\stage lucile\Stage Lucile\CHC-blanc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5373216"/>
            <a:ext cx="2417540" cy="99977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rme libre 9"/>
          <p:cNvSpPr/>
          <p:nvPr userDrawn="1"/>
        </p:nvSpPr>
        <p:spPr>
          <a:xfrm>
            <a:off x="-19050" y="5143500"/>
            <a:ext cx="9163050" cy="1714500"/>
          </a:xfrm>
          <a:custGeom>
            <a:avLst/>
            <a:gdLst>
              <a:gd name="connsiteX0" fmla="*/ 19050 w 9153525"/>
              <a:gd name="connsiteY0" fmla="*/ 714375 h 1714500"/>
              <a:gd name="connsiteX1" fmla="*/ 9153525 w 9153525"/>
              <a:gd name="connsiteY1" fmla="*/ 0 h 1714500"/>
              <a:gd name="connsiteX2" fmla="*/ 9153525 w 9153525"/>
              <a:gd name="connsiteY2" fmla="*/ 1714500 h 1714500"/>
              <a:gd name="connsiteX3" fmla="*/ 0 w 9153525"/>
              <a:gd name="connsiteY3" fmla="*/ 1714500 h 1714500"/>
              <a:gd name="connsiteX4" fmla="*/ 19050 w 9153525"/>
              <a:gd name="connsiteY4" fmla="*/ 714375 h 1714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3525" h="1714500">
                <a:moveTo>
                  <a:pt x="19050" y="714375"/>
                </a:moveTo>
                <a:lnTo>
                  <a:pt x="9153525" y="0"/>
                </a:lnTo>
                <a:lnTo>
                  <a:pt x="9153525" y="1714500"/>
                </a:lnTo>
                <a:lnTo>
                  <a:pt x="0" y="1714500"/>
                </a:lnTo>
                <a:lnTo>
                  <a:pt x="19050" y="714375"/>
                </a:lnTo>
                <a:close/>
              </a:path>
            </a:pathLst>
          </a:custGeom>
          <a:solidFill>
            <a:srgbClr val="C707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63888" y="476672"/>
            <a:ext cx="5111750" cy="468052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1"/>
            <a:ext cx="3008313" cy="39381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dirty="0"/>
              <a:t>Cliquez pour modifier les styles du texte du masque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7740352" y="0"/>
            <a:ext cx="1403648" cy="365125"/>
          </a:xfrm>
        </p:spPr>
        <p:txBody>
          <a:bodyPr/>
          <a:lstStyle>
            <a:lvl1pPr>
              <a:defRPr>
                <a:solidFill>
                  <a:srgbClr val="C70777"/>
                </a:solidFill>
              </a:defRPr>
            </a:lvl1pPr>
          </a:lstStyle>
          <a:p>
            <a:pPr algn="r"/>
            <a:r>
              <a:rPr lang="fr-FR" dirty="0"/>
              <a:t>Pôle Administratif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1B6ABD7-5CA3-478A-978C-903494C833BF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1" name="Picture 2" descr="M:\stage lucile\Stage Lucile\CHC-blanc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5373216"/>
            <a:ext cx="2417540" cy="99977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rme libre 8"/>
          <p:cNvSpPr/>
          <p:nvPr userDrawn="1"/>
        </p:nvSpPr>
        <p:spPr>
          <a:xfrm>
            <a:off x="-19050" y="5143500"/>
            <a:ext cx="9163050" cy="1714500"/>
          </a:xfrm>
          <a:custGeom>
            <a:avLst/>
            <a:gdLst>
              <a:gd name="connsiteX0" fmla="*/ 19050 w 9153525"/>
              <a:gd name="connsiteY0" fmla="*/ 714375 h 1714500"/>
              <a:gd name="connsiteX1" fmla="*/ 9153525 w 9153525"/>
              <a:gd name="connsiteY1" fmla="*/ 0 h 1714500"/>
              <a:gd name="connsiteX2" fmla="*/ 9153525 w 9153525"/>
              <a:gd name="connsiteY2" fmla="*/ 1714500 h 1714500"/>
              <a:gd name="connsiteX3" fmla="*/ 0 w 9153525"/>
              <a:gd name="connsiteY3" fmla="*/ 1714500 h 1714500"/>
              <a:gd name="connsiteX4" fmla="*/ 19050 w 9153525"/>
              <a:gd name="connsiteY4" fmla="*/ 714375 h 1714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3525" h="1714500">
                <a:moveTo>
                  <a:pt x="19050" y="714375"/>
                </a:moveTo>
                <a:lnTo>
                  <a:pt x="9153525" y="0"/>
                </a:lnTo>
                <a:lnTo>
                  <a:pt x="9153525" y="1714500"/>
                </a:lnTo>
                <a:lnTo>
                  <a:pt x="0" y="1714500"/>
                </a:lnTo>
                <a:lnTo>
                  <a:pt x="19050" y="714375"/>
                </a:lnTo>
                <a:close/>
              </a:path>
            </a:pathLst>
          </a:custGeom>
          <a:solidFill>
            <a:srgbClr val="C707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5949280"/>
            <a:ext cx="6444208" cy="792088"/>
          </a:xfrm>
        </p:spPr>
        <p:txBody>
          <a:bodyPr/>
          <a:lstStyle>
            <a:lvl1pPr algn="l">
              <a:defRPr>
                <a:solidFill>
                  <a:srgbClr val="FFFFFF"/>
                </a:solidFill>
              </a:defRPr>
            </a:lvl1pPr>
          </a:lstStyle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95536" y="548680"/>
            <a:ext cx="8229600" cy="4525963"/>
          </a:xfrm>
        </p:spPr>
        <p:txBody>
          <a:bodyPr vert="eaVert"/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7740352" y="0"/>
            <a:ext cx="1403648" cy="365125"/>
          </a:xfrm>
        </p:spPr>
        <p:txBody>
          <a:bodyPr/>
          <a:lstStyle>
            <a:lvl1pPr>
              <a:defRPr>
                <a:solidFill>
                  <a:srgbClr val="C70777"/>
                </a:solidFill>
              </a:defRPr>
            </a:lvl1pPr>
          </a:lstStyle>
          <a:p>
            <a:pPr algn="r"/>
            <a:r>
              <a:rPr lang="fr-FR" dirty="0"/>
              <a:t>Pôle Administratif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1B6ABD7-5CA3-478A-978C-903494C833BF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Picture 2" descr="M:\stage lucile\Stage Lucile\CHC-blanc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5373216"/>
            <a:ext cx="2417540" cy="99977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rme libre 8"/>
          <p:cNvSpPr/>
          <p:nvPr userDrawn="1"/>
        </p:nvSpPr>
        <p:spPr>
          <a:xfrm>
            <a:off x="-19050" y="5143500"/>
            <a:ext cx="9163050" cy="1714500"/>
          </a:xfrm>
          <a:custGeom>
            <a:avLst/>
            <a:gdLst>
              <a:gd name="connsiteX0" fmla="*/ 19050 w 9153525"/>
              <a:gd name="connsiteY0" fmla="*/ 714375 h 1714500"/>
              <a:gd name="connsiteX1" fmla="*/ 9153525 w 9153525"/>
              <a:gd name="connsiteY1" fmla="*/ 0 h 1714500"/>
              <a:gd name="connsiteX2" fmla="*/ 9153525 w 9153525"/>
              <a:gd name="connsiteY2" fmla="*/ 1714500 h 1714500"/>
              <a:gd name="connsiteX3" fmla="*/ 0 w 9153525"/>
              <a:gd name="connsiteY3" fmla="*/ 1714500 h 1714500"/>
              <a:gd name="connsiteX4" fmla="*/ 19050 w 9153525"/>
              <a:gd name="connsiteY4" fmla="*/ 714375 h 1714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3525" h="1714500">
                <a:moveTo>
                  <a:pt x="19050" y="714375"/>
                </a:moveTo>
                <a:lnTo>
                  <a:pt x="9153525" y="0"/>
                </a:lnTo>
                <a:lnTo>
                  <a:pt x="9153525" y="1714500"/>
                </a:lnTo>
                <a:lnTo>
                  <a:pt x="0" y="1714500"/>
                </a:lnTo>
                <a:lnTo>
                  <a:pt x="19050" y="714375"/>
                </a:lnTo>
                <a:close/>
              </a:path>
            </a:pathLst>
          </a:custGeom>
          <a:solidFill>
            <a:srgbClr val="C707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300192" y="476672"/>
            <a:ext cx="2057400" cy="4680520"/>
          </a:xfrm>
        </p:spPr>
        <p:txBody>
          <a:bodyPr vert="eaVert"/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251520" y="476672"/>
            <a:ext cx="6019800" cy="466653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7812360" y="0"/>
            <a:ext cx="1331640" cy="365125"/>
          </a:xfrm>
        </p:spPr>
        <p:txBody>
          <a:bodyPr/>
          <a:lstStyle/>
          <a:p>
            <a:pPr algn="r"/>
            <a:r>
              <a:rPr lang="fr-FR" dirty="0"/>
              <a:t>Pôle Administratif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1B6ABD7-5CA3-478A-978C-903494C833BF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10" name="Picture 2" descr="M:\stage lucile\Stage Lucile\CHC-blanc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60232" y="5381557"/>
            <a:ext cx="2417540" cy="999771"/>
          </a:xfrm>
          <a:prstGeom prst="rect">
            <a:avLst/>
          </a:prstGeom>
          <a:noFill/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Cliquez pour modifier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Cliquez pour 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D0B0A9-8DD5-4704-B016-8893269D55F3}" type="datetime1">
              <a:rPr lang="fr-FR" smtClean="0"/>
              <a:pPr/>
              <a:t>29/09/2026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FR"/>
              <a:t>Pôle Administratif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B6ABD7-5CA3-478A-978C-903494C833BF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8" r:id="rId9"/>
    <p:sldLayoutId id="2147483659" r:id="rId10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2856"/>
            <a:ext cx="7772400" cy="1752600"/>
          </a:xfrm>
        </p:spPr>
        <p:txBody>
          <a:bodyPr>
            <a:noAutofit/>
          </a:bodyPr>
          <a:lstStyle/>
          <a:p>
            <a:r>
              <a:rPr lang="fr-FR" sz="3600" dirty="0"/>
              <a:t>EGALITE PROFESSIONNELLE FEMME-HOMME 2026</a:t>
            </a:r>
            <a:br>
              <a:rPr lang="fr-FR" sz="3600" dirty="0"/>
            </a:br>
            <a:r>
              <a:rPr lang="fr-FR" sz="3600" dirty="0"/>
              <a:t> (Données 2025)</a:t>
            </a:r>
          </a:p>
        </p:txBody>
      </p:sp>
    </p:spTree>
    <p:extLst>
      <p:ext uri="{BB962C8B-B14F-4D97-AF65-F5344CB8AC3E}">
        <p14:creationId xmlns:p14="http://schemas.microsoft.com/office/powerpoint/2010/main" val="3757051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7524328" y="0"/>
            <a:ext cx="1619672" cy="365125"/>
          </a:xfrm>
        </p:spPr>
        <p:txBody>
          <a:bodyPr/>
          <a:lstStyle/>
          <a:p>
            <a:pPr algn="r"/>
            <a:r>
              <a:rPr lang="fr-FR" dirty="0"/>
              <a:t>Ressources Humaines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6ABD7-5CA3-478A-978C-903494C833BF}" type="slidenum">
              <a:rPr lang="fr-FR" smtClean="0"/>
              <a:pPr/>
              <a:t>2</a:t>
            </a:fld>
            <a:endParaRPr lang="fr-FR" dirty="0"/>
          </a:p>
        </p:txBody>
      </p:sp>
      <p:sp>
        <p:nvSpPr>
          <p:cNvPr id="6" name="Sous-titre 2"/>
          <p:cNvSpPr>
            <a:spLocks noGrp="1"/>
          </p:cNvSpPr>
          <p:nvPr>
            <p:ph type="body" idx="1"/>
          </p:nvPr>
        </p:nvSpPr>
        <p:spPr>
          <a:xfrm>
            <a:off x="684213" y="836613"/>
            <a:ext cx="7772400" cy="720179"/>
          </a:xfrm>
        </p:spPr>
        <p:txBody>
          <a:bodyPr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Décrets n°2024-948 et 2024-949 parus au JO du 23 octobre 2024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7C8D20C-F86F-95EF-4EA1-5F24C5C9D8D0}"/>
              </a:ext>
            </a:extLst>
          </p:cNvPr>
          <p:cNvSpPr txBox="1"/>
          <p:nvPr/>
        </p:nvSpPr>
        <p:spPr>
          <a:xfrm>
            <a:off x="684213" y="1988840"/>
            <a:ext cx="784822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L’accord Egalité professionnel Femme Homme dans la FPH s’articule autour de 5 axes :</a:t>
            </a:r>
          </a:p>
          <a:p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Renforcer la gouvernance des politiques d’égalité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Créer les conditions d’un égal accès aux métiers et aux responsabilités professionnelles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Supprimer les situations d’écarts de rémunération et de déroulement de carrière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Mieux accompagner les situations de grossesse, la parentalité et l’articulation des temps de vie professionnelle et personnelle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Renforcer la prévention et la lutte contre les violences sexuelles, le harcèlement et les agissements sexistes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772560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6ABD7-5CA3-478A-978C-903494C833BF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44109679-2614-8405-7D0E-57C87554D792}"/>
              </a:ext>
            </a:extLst>
          </p:cNvPr>
          <p:cNvSpPr txBox="1"/>
          <p:nvPr/>
        </p:nvSpPr>
        <p:spPr>
          <a:xfrm>
            <a:off x="575556" y="1340768"/>
            <a:ext cx="799288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L’index prend la forme d’une note sur 100, dont le niveau cible est de 75 points, et est calculé chaque année pour l’année civile qui précède l’année de publication.</a:t>
            </a:r>
          </a:p>
          <a:p>
            <a:endParaRPr lang="fr-FR" sz="1600" dirty="0"/>
          </a:p>
          <a:p>
            <a:r>
              <a:rPr lang="fr-FR" sz="1600" dirty="0"/>
              <a:t>Il est composé, selon le budget dont est doté l’établissement, des 4 ou 5 indicateurs suivants :</a:t>
            </a:r>
          </a:p>
          <a:p>
            <a:endParaRPr lang="fr-FR" sz="1600" dirty="0"/>
          </a:p>
          <a:p>
            <a:pPr marL="342900" indent="-342900">
              <a:buFont typeface="+mj-lt"/>
              <a:buAutoNum type="arabicPeriod"/>
            </a:pPr>
            <a:r>
              <a:rPr lang="fr-FR" sz="1600" dirty="0"/>
              <a:t>L’écart global de rémunération entre les femmes et les hommes calculé à partir de la moyenne de la rémunération des femmes comparée à celle des hommes pour les fonctionnaires à filière et catégorie hiérarchique équivalentes ;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1600" dirty="0"/>
              <a:t>L’écart global de rémunération entre les femmes et les hommes calculé à partir de la moyenne de la rémunération des femmes comparée à celle des hommes pour les agents contractuels à filière et catégorie hiérarchique équivalentes ;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1600" dirty="0"/>
              <a:t>L’écart de taux de promotion de corps entre les femmes et les hommes ;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1600" dirty="0"/>
              <a:t>L’écart de taux de promotion de grade entre les femmes et les hommes ;</a:t>
            </a:r>
          </a:p>
          <a:p>
            <a:pPr marL="342900" indent="-342900">
              <a:buFont typeface="+mj-lt"/>
              <a:buAutoNum type="arabicPeriod"/>
            </a:pPr>
            <a:r>
              <a:rPr lang="fr-FR" sz="1600" dirty="0"/>
              <a:t>Le nombre d’agents publics du sexe sous-représenté parmi les dix agents publics ayant perçu les plus hautes rémunérations (cet indicateur ne concerne que les établissements dotés d’un budget supérieur à 200 millions d’euros).</a:t>
            </a:r>
          </a:p>
          <a:p>
            <a:endParaRPr lang="fr-FR" sz="1600" dirty="0"/>
          </a:p>
          <a:p>
            <a:endParaRPr lang="fr-FR" sz="1600" dirty="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3437F1DE-6D40-9134-B45D-A5289768CE49}"/>
              </a:ext>
            </a:extLst>
          </p:cNvPr>
          <p:cNvSpPr txBox="1"/>
          <p:nvPr/>
        </p:nvSpPr>
        <p:spPr>
          <a:xfrm>
            <a:off x="647886" y="314360"/>
            <a:ext cx="78482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Définition des indicateurs et modalités de calcul</a:t>
            </a:r>
          </a:p>
          <a:p>
            <a:pPr algn="ctr"/>
            <a:endParaRPr lang="fr-FR" b="1" dirty="0"/>
          </a:p>
        </p:txBody>
      </p:sp>
      <p:sp>
        <p:nvSpPr>
          <p:cNvPr id="12" name="Espace réservé du pied de page 3">
            <a:extLst>
              <a:ext uri="{FF2B5EF4-FFF2-40B4-BE49-F238E27FC236}">
                <a16:creationId xmlns:a16="http://schemas.microsoft.com/office/drawing/2014/main" id="{C2AF724B-2316-6905-453E-5AED99109F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524328" y="0"/>
            <a:ext cx="1619672" cy="365125"/>
          </a:xfrm>
        </p:spPr>
        <p:txBody>
          <a:bodyPr/>
          <a:lstStyle/>
          <a:p>
            <a:pPr algn="r"/>
            <a:r>
              <a:rPr lang="fr-FR" dirty="0"/>
              <a:t>Ressources Humaines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6ABD7-5CA3-478A-978C-903494C833BF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6" name="Espace réservé du pied de page 3">
            <a:extLst>
              <a:ext uri="{FF2B5EF4-FFF2-40B4-BE49-F238E27FC236}">
                <a16:creationId xmlns:a16="http://schemas.microsoft.com/office/drawing/2014/main" id="{377A34B4-6B97-EF2A-A042-866BF2C87BD3}"/>
              </a:ext>
            </a:extLst>
          </p:cNvPr>
          <p:cNvSpPr txBox="1">
            <a:spLocks/>
          </p:cNvSpPr>
          <p:nvPr/>
        </p:nvSpPr>
        <p:spPr>
          <a:xfrm>
            <a:off x="7524328" y="0"/>
            <a:ext cx="16196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1200" kern="1200">
                <a:solidFill>
                  <a:srgbClr val="C70777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/>
              <a:t>Ressources Humaines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D92FD88-E40B-015A-D95D-1EF3F7F69C28}"/>
              </a:ext>
            </a:extLst>
          </p:cNvPr>
          <p:cNvSpPr txBox="1"/>
          <p:nvPr/>
        </p:nvSpPr>
        <p:spPr>
          <a:xfrm>
            <a:off x="647886" y="129406"/>
            <a:ext cx="78482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/>
              <a:t>Résultat Index Egalité Professionnelle CHC – 2026 (données 2025)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009C2BEA-3062-D354-8C6C-0AF1807BD1C3}"/>
              </a:ext>
            </a:extLst>
          </p:cNvPr>
          <p:cNvSpPr txBox="1"/>
          <p:nvPr/>
        </p:nvSpPr>
        <p:spPr>
          <a:xfrm>
            <a:off x="827584" y="4797152"/>
            <a:ext cx="784822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fr-FR" dirty="0"/>
          </a:p>
          <a:p>
            <a:pPr algn="ctr"/>
            <a:endParaRPr lang="fr-FR" dirty="0"/>
          </a:p>
          <a:p>
            <a:pPr algn="ctr"/>
            <a:endParaRPr lang="fr-FR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FF9EE651-B161-D572-D962-85A69BD21C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0191" y="729064"/>
            <a:ext cx="7596336" cy="4518443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4478D64-A415-BC7D-8724-6CC44F6B3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6ABD7-5CA3-478A-978C-903494C833BF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F70DA06E-8CF3-8D48-C251-9FBCA7522976}"/>
              </a:ext>
            </a:extLst>
          </p:cNvPr>
          <p:cNvSpPr txBox="1"/>
          <p:nvPr/>
        </p:nvSpPr>
        <p:spPr>
          <a:xfrm>
            <a:off x="647886" y="314360"/>
            <a:ext cx="7848227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b="1" dirty="0"/>
              <a:t>Actions mises en œuvre par l’établissement pour supprimer les écarts de rémunérations entre les femmes et les hommes</a:t>
            </a:r>
          </a:p>
          <a:p>
            <a:pPr algn="ctr"/>
            <a:endParaRPr lang="fr-FR" b="1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DE2D882D-5276-628C-CE08-5489BBC1839F}"/>
              </a:ext>
            </a:extLst>
          </p:cNvPr>
          <p:cNvSpPr txBox="1"/>
          <p:nvPr/>
        </p:nvSpPr>
        <p:spPr>
          <a:xfrm>
            <a:off x="620828" y="836712"/>
            <a:ext cx="7992888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600" dirty="0"/>
          </a:p>
          <a:p>
            <a:pPr marL="285750" indent="-285750">
              <a:buFontTx/>
              <a:buChar char="-"/>
            </a:pPr>
            <a:r>
              <a:rPr lang="fr-FR" sz="2200" dirty="0"/>
              <a:t>Identification de 4 référents en 2022</a:t>
            </a:r>
          </a:p>
          <a:p>
            <a:pPr marL="285750" indent="-285750">
              <a:buFontTx/>
              <a:buChar char="-"/>
            </a:pPr>
            <a:r>
              <a:rPr lang="fr-FR" sz="2200" dirty="0"/>
              <a:t>Mise en place d’affiches « mêmes fonctions, mêmes convictions » en 2024</a:t>
            </a:r>
          </a:p>
          <a:p>
            <a:pPr marL="285750" indent="-285750">
              <a:buFontTx/>
              <a:buChar char="-"/>
            </a:pPr>
            <a:r>
              <a:rPr lang="fr-FR" sz="2200" dirty="0"/>
              <a:t>Faire en sorte que le temps partiel ne pénalise pas les agentes dans leur </a:t>
            </a:r>
            <a:r>
              <a:rPr lang="fr-FR" sz="2200"/>
              <a:t>carrière </a:t>
            </a:r>
          </a:p>
          <a:p>
            <a:pPr marL="285750" indent="-285750">
              <a:buFontTx/>
              <a:buChar char="-"/>
            </a:pPr>
            <a:r>
              <a:rPr lang="fr-FR" sz="2200"/>
              <a:t>Développement </a:t>
            </a:r>
            <a:r>
              <a:rPr lang="fr-FR" sz="2200" dirty="0"/>
              <a:t>d’une politique sociale permettant aux femmes de se diriger facilement vers une assistante sociale et/ou une psychologue du travail si elles en ont besoin, continuer d’accompagner les situations de grossesse, la parentalité et l’articulation des temps de vie professionnelle et personnelle </a:t>
            </a:r>
          </a:p>
        </p:txBody>
      </p:sp>
      <p:sp>
        <p:nvSpPr>
          <p:cNvPr id="8" name="Espace réservé du pied de page 3">
            <a:extLst>
              <a:ext uri="{FF2B5EF4-FFF2-40B4-BE49-F238E27FC236}">
                <a16:creationId xmlns:a16="http://schemas.microsoft.com/office/drawing/2014/main" id="{89096CF0-5541-7B37-9644-4C36BFD53AB5}"/>
              </a:ext>
            </a:extLst>
          </p:cNvPr>
          <p:cNvSpPr txBox="1">
            <a:spLocks/>
          </p:cNvSpPr>
          <p:nvPr/>
        </p:nvSpPr>
        <p:spPr>
          <a:xfrm>
            <a:off x="7524328" y="0"/>
            <a:ext cx="16196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1200" kern="1200">
                <a:solidFill>
                  <a:srgbClr val="C70777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/>
              <a:t>Ressources Humaines</a:t>
            </a:r>
          </a:p>
        </p:txBody>
      </p:sp>
    </p:spTree>
    <p:extLst>
      <p:ext uri="{BB962C8B-B14F-4D97-AF65-F5344CB8AC3E}">
        <p14:creationId xmlns:p14="http://schemas.microsoft.com/office/powerpoint/2010/main" val="17870056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1A881D-41FD-497A-0E67-0C15DC36B9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CAE064C-3B9B-CB40-C433-6B88C68B8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6ABD7-5CA3-478A-978C-903494C833BF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C467020B-9D4B-9E71-DDC7-D717756B9935}"/>
              </a:ext>
            </a:extLst>
          </p:cNvPr>
          <p:cNvSpPr txBox="1"/>
          <p:nvPr/>
        </p:nvSpPr>
        <p:spPr>
          <a:xfrm>
            <a:off x="647886" y="314360"/>
            <a:ext cx="7848227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b="1" dirty="0"/>
              <a:t>Actions mises en œuvre par l’établissement pour supprimer les écarts de rémunérations entre les femmes et les hommes</a:t>
            </a:r>
          </a:p>
          <a:p>
            <a:pPr algn="ctr"/>
            <a:endParaRPr lang="fr-FR" b="1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58A1868-F0BE-B88D-8E41-A3D05F32E4F0}"/>
              </a:ext>
            </a:extLst>
          </p:cNvPr>
          <p:cNvSpPr txBox="1"/>
          <p:nvPr/>
        </p:nvSpPr>
        <p:spPr>
          <a:xfrm>
            <a:off x="575555" y="1412776"/>
            <a:ext cx="7992888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 sz="1600" dirty="0"/>
          </a:p>
          <a:p>
            <a:pPr marL="285750" indent="-285750">
              <a:buFontTx/>
              <a:buChar char="-"/>
            </a:pPr>
            <a:r>
              <a:rPr lang="fr-FR" sz="2200" dirty="0"/>
              <a:t>Identification et formation de deux référents sexisme et harcèlement </a:t>
            </a:r>
          </a:p>
          <a:p>
            <a:pPr marL="285750" indent="-285750">
              <a:buFontTx/>
              <a:buChar char="-"/>
            </a:pPr>
            <a:r>
              <a:rPr lang="fr-FR" sz="2200" dirty="0"/>
              <a:t>Participation à l’évènement « Cité des Métiers d’avenir » 12 mai 2022 pour présenter les métiers accessibles à tous, de même en 2024 avec l’évènement calaisien « la nuit de l’orientation » réitéré en 2025</a:t>
            </a:r>
          </a:p>
          <a:p>
            <a:pPr marL="285750" indent="-285750">
              <a:buFontTx/>
              <a:buChar char="-"/>
            </a:pPr>
            <a:r>
              <a:rPr lang="fr-FR" sz="2200" dirty="0"/>
              <a:t>Mise en place d’une soirée Théâtre le 20/11/2024 ouvert à tout le personnel du CHC sur le thème de la sensibilisation au harcèlement, aux violences sexuelles et au sexisme au travail</a:t>
            </a:r>
          </a:p>
        </p:txBody>
      </p:sp>
      <p:sp>
        <p:nvSpPr>
          <p:cNvPr id="8" name="Espace réservé du pied de page 3">
            <a:extLst>
              <a:ext uri="{FF2B5EF4-FFF2-40B4-BE49-F238E27FC236}">
                <a16:creationId xmlns:a16="http://schemas.microsoft.com/office/drawing/2014/main" id="{9C51E8FB-8CAC-0FF6-AC66-0C3F30EE8FAB}"/>
              </a:ext>
            </a:extLst>
          </p:cNvPr>
          <p:cNvSpPr txBox="1">
            <a:spLocks/>
          </p:cNvSpPr>
          <p:nvPr/>
        </p:nvSpPr>
        <p:spPr>
          <a:xfrm>
            <a:off x="7524328" y="0"/>
            <a:ext cx="16196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1200" kern="1200">
                <a:solidFill>
                  <a:srgbClr val="C70777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/>
              <a:t>Ressources Humaines</a:t>
            </a:r>
          </a:p>
        </p:txBody>
      </p:sp>
    </p:spTree>
    <p:extLst>
      <p:ext uri="{BB962C8B-B14F-4D97-AF65-F5344CB8AC3E}">
        <p14:creationId xmlns:p14="http://schemas.microsoft.com/office/powerpoint/2010/main" val="29364407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71B094-285F-6B01-FEA9-5537D8DDD0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7531367-9109-A98D-4B91-12856E68A5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6ABD7-5CA3-478A-978C-903494C833BF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5E90452-5EE9-E969-ADE7-46D4273D09F6}"/>
              </a:ext>
            </a:extLst>
          </p:cNvPr>
          <p:cNvSpPr txBox="1"/>
          <p:nvPr/>
        </p:nvSpPr>
        <p:spPr>
          <a:xfrm>
            <a:off x="647886" y="314360"/>
            <a:ext cx="7848227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200" b="1" dirty="0"/>
              <a:t>Actions mises en œuvre par l’établissement pour supprimer les écarts de rémunérations entre les femmes et les hommes</a:t>
            </a:r>
          </a:p>
          <a:p>
            <a:pPr algn="ctr"/>
            <a:endParaRPr lang="fr-FR" b="1" dirty="0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7F546C0B-6770-057A-EAC9-E6D1C353559E}"/>
              </a:ext>
            </a:extLst>
          </p:cNvPr>
          <p:cNvSpPr txBox="1"/>
          <p:nvPr/>
        </p:nvSpPr>
        <p:spPr>
          <a:xfrm>
            <a:off x="673853" y="1988840"/>
            <a:ext cx="406845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b="1" dirty="0">
                <a:solidFill>
                  <a:schemeClr val="tx2">
                    <a:lumMod val="40000"/>
                    <a:lumOff val="60000"/>
                  </a:schemeClr>
                </a:solidFill>
              </a:rPr>
              <a:t>ZOOM SUR ANNEE 2025 </a:t>
            </a:r>
          </a:p>
          <a:p>
            <a:pPr algn="ctr"/>
            <a:endParaRPr lang="fr-FR" sz="1600" b="1" dirty="0">
              <a:solidFill>
                <a:schemeClr val="tx2">
                  <a:lumMod val="40000"/>
                  <a:lumOff val="60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fr-FR" sz="1600" dirty="0"/>
              <a:t>Renouvellement de l’action « Journée du cœur des femmes »</a:t>
            </a:r>
          </a:p>
          <a:p>
            <a:pPr marL="342900" indent="-342900">
              <a:buFontTx/>
              <a:buChar char="-"/>
            </a:pPr>
            <a:r>
              <a:rPr lang="fr-FR" sz="1600" dirty="0"/>
              <a:t>Mise en place de la journée de l’endométriose</a:t>
            </a:r>
          </a:p>
          <a:p>
            <a:pPr marL="342900" indent="-342900">
              <a:buFontTx/>
              <a:buChar char="-"/>
            </a:pPr>
            <a:r>
              <a:rPr lang="fr-FR" sz="1600" dirty="0"/>
              <a:t>En l’honneur d’Octobre rose : organisation d’une soirée ciné – débat </a:t>
            </a:r>
            <a:endParaRPr lang="fr-FR" sz="2200" dirty="0"/>
          </a:p>
        </p:txBody>
      </p:sp>
      <p:sp>
        <p:nvSpPr>
          <p:cNvPr id="8" name="Espace réservé du pied de page 3">
            <a:extLst>
              <a:ext uri="{FF2B5EF4-FFF2-40B4-BE49-F238E27FC236}">
                <a16:creationId xmlns:a16="http://schemas.microsoft.com/office/drawing/2014/main" id="{00AFC617-E6A4-4139-936F-F41548BCC2FF}"/>
              </a:ext>
            </a:extLst>
          </p:cNvPr>
          <p:cNvSpPr txBox="1">
            <a:spLocks/>
          </p:cNvSpPr>
          <p:nvPr/>
        </p:nvSpPr>
        <p:spPr>
          <a:xfrm>
            <a:off x="7524328" y="0"/>
            <a:ext cx="161967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ctr" defTabSz="914400" rtl="0" eaLnBrk="1" latinLnBrk="0" hangingPunct="1">
              <a:defRPr sz="1200" kern="1200">
                <a:solidFill>
                  <a:srgbClr val="C70777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fr-FR" dirty="0"/>
              <a:t>Ressources Humaines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B66B3AA4-133A-B017-94D5-B5D3285349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056" y="1196752"/>
            <a:ext cx="3611604" cy="3611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5315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F2E2FAF-B3E1-380A-C453-97440E4C0C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fr-FR"/>
              <a:t>Pôle Administratif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C88D254-B158-4E54-041D-C67A191F9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6ABD7-5CA3-478A-978C-903494C833BF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B01D212F-1605-05EE-F5D7-4A9EFF873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Affiches métiers </a:t>
            </a:r>
          </a:p>
        </p:txBody>
      </p:sp>
      <p:pic>
        <p:nvPicPr>
          <p:cNvPr id="1026" name="Image 1">
            <a:extLst>
              <a:ext uri="{FF2B5EF4-FFF2-40B4-BE49-F238E27FC236}">
                <a16:creationId xmlns:a16="http://schemas.microsoft.com/office/drawing/2014/main" id="{2D32F4FD-ABE4-B89C-4B27-0DAED46114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65125"/>
            <a:ext cx="3456384" cy="4806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Image 1">
            <a:extLst>
              <a:ext uri="{FF2B5EF4-FFF2-40B4-BE49-F238E27FC236}">
                <a16:creationId xmlns:a16="http://schemas.microsoft.com/office/drawing/2014/main" id="{5E9FE691-4200-AA2F-9F85-5AA5F94E20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73828"/>
            <a:ext cx="3523693" cy="4789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07196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6E34F82-3B65-20D9-E7FC-6C0BF788F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r>
              <a:rPr lang="fr-FR"/>
              <a:t>Pôle Administratif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D4BE09B-E124-DDD9-8E84-E1AA8FA43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B6ABD7-5CA3-478A-978C-903494C833BF}" type="slidenum">
              <a:rPr lang="fr-FR" smtClean="0"/>
              <a:pPr/>
              <a:t>9</a:t>
            </a:fld>
            <a:endParaRPr lang="fr-FR" dirty="0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F0C014DE-B637-1057-2276-9CB56B9BB3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Affiches métiers </a:t>
            </a:r>
          </a:p>
        </p:txBody>
      </p:sp>
      <p:pic>
        <p:nvPicPr>
          <p:cNvPr id="2050" name="Image 1">
            <a:extLst>
              <a:ext uri="{FF2B5EF4-FFF2-40B4-BE49-F238E27FC236}">
                <a16:creationId xmlns:a16="http://schemas.microsoft.com/office/drawing/2014/main" id="{8CCD0075-2FC8-0003-DBDC-234DF48CE5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365125"/>
            <a:ext cx="3505616" cy="4778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Image 1">
            <a:extLst>
              <a:ext uri="{FF2B5EF4-FFF2-40B4-BE49-F238E27FC236}">
                <a16:creationId xmlns:a16="http://schemas.microsoft.com/office/drawing/2014/main" id="{C4FD2F56-A896-8D5C-A410-D7131C4B99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776" y="365125"/>
            <a:ext cx="3505616" cy="47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9072650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2038</TotalTime>
  <Words>578</Words>
  <Application>Microsoft Office PowerPoint</Application>
  <PresentationFormat>Affichage à l'écran (4:3)</PresentationFormat>
  <Paragraphs>56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2" baseType="lpstr">
      <vt:lpstr>Arial</vt:lpstr>
      <vt:lpstr>Calibri</vt:lpstr>
      <vt:lpstr>Thème Office</vt:lpstr>
      <vt:lpstr>EGALITE PROFESSIONNELLE FEMME-HOMME 2026  (Données 2025)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Affiches métiers </vt:lpstr>
      <vt:lpstr>Affiches métiers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ld</dc:creator>
  <cp:lastModifiedBy>Justine, LESENNE</cp:lastModifiedBy>
  <cp:revision>78</cp:revision>
  <dcterms:created xsi:type="dcterms:W3CDTF">2017-04-20T13:35:27Z</dcterms:created>
  <dcterms:modified xsi:type="dcterms:W3CDTF">2026-09-29T13:46:17Z</dcterms:modified>
</cp:coreProperties>
</file>